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8" r:id="rId3"/>
    <p:sldId id="258" r:id="rId4"/>
    <p:sldId id="267" r:id="rId5"/>
    <p:sldId id="269" r:id="rId6"/>
    <p:sldId id="257" r:id="rId7"/>
    <p:sldId id="263" r:id="rId8"/>
    <p:sldId id="271" r:id="rId9"/>
    <p:sldId id="272" r:id="rId10"/>
    <p:sldId id="270" r:id="rId11"/>
    <p:sldId id="273" r:id="rId12"/>
    <p:sldId id="274" r:id="rId13"/>
    <p:sldId id="266" r:id="rId14"/>
    <p:sldId id="275" r:id="rId15"/>
    <p:sldId id="265" r:id="rId16"/>
    <p:sldId id="260" r:id="rId17"/>
    <p:sldId id="261" r:id="rId18"/>
    <p:sldId id="262"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110795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355272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508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796408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65861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501479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137036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16650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392802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BCED1-36A9-48AB-800D-1E6002F24638}"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284289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7BCED1-36A9-48AB-800D-1E6002F24638}"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31857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7BCED1-36A9-48AB-800D-1E6002F24638}" type="datetimeFigureOut">
              <a:rPr lang="en-US" smtClean="0"/>
              <a:t>10/7/2016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120881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7BCED1-36A9-48AB-800D-1E6002F24638}" type="datetimeFigureOut">
              <a:rPr lang="en-US" smtClean="0"/>
              <a:t>10/7/2016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75009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BCED1-36A9-48AB-800D-1E6002F24638}" type="datetimeFigureOut">
              <a:rPr lang="en-US" smtClean="0"/>
              <a:t>10/7/2016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60306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7BCED1-36A9-48AB-800D-1E6002F24638}"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30980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7BCED1-36A9-48AB-800D-1E6002F24638}"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7583B-4AA5-4383-A51A-3649EEE5B282}" type="slidenum">
              <a:rPr lang="en-US" smtClean="0"/>
              <a:t>‹#›</a:t>
            </a:fld>
            <a:endParaRPr lang="en-US"/>
          </a:p>
        </p:txBody>
      </p:sp>
    </p:spTree>
    <p:extLst>
      <p:ext uri="{BB962C8B-B14F-4D97-AF65-F5344CB8AC3E}">
        <p14:creationId xmlns:p14="http://schemas.microsoft.com/office/powerpoint/2010/main" val="254454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7BCED1-36A9-48AB-800D-1E6002F24638}" type="datetimeFigureOut">
              <a:rPr lang="en-US" smtClean="0"/>
              <a:t>10/7/2016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87583B-4AA5-4383-A51A-3649EEE5B282}" type="slidenum">
              <a:rPr lang="en-US" smtClean="0"/>
              <a:t>‹#›</a:t>
            </a:fld>
            <a:endParaRPr lang="en-US"/>
          </a:p>
        </p:txBody>
      </p:sp>
    </p:spTree>
    <p:extLst>
      <p:ext uri="{BB962C8B-B14F-4D97-AF65-F5344CB8AC3E}">
        <p14:creationId xmlns:p14="http://schemas.microsoft.com/office/powerpoint/2010/main" val="375114436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arentcenterhub.org/repository/disputes-overview/#facilitated" TargetMode="External"/><Relationship Id="rId2" Type="http://schemas.openxmlformats.org/officeDocument/2006/relationships/hyperlink" Target="http://www.parentcenterhub.org/repository/disputes-overview/#review" TargetMode="External"/><Relationship Id="rId1" Type="http://schemas.openxmlformats.org/officeDocument/2006/relationships/slideLayout" Target="../slideLayouts/slideLayout2.xml"/><Relationship Id="rId6" Type="http://schemas.openxmlformats.org/officeDocument/2006/relationships/hyperlink" Target="http://www.parentcenterhub.org/repository/disputes-overview/#dueprocess" TargetMode="External"/><Relationship Id="rId5" Type="http://schemas.openxmlformats.org/officeDocument/2006/relationships/hyperlink" Target="http://www.parentcenterhub.org/repository/disputes-overview/#state" TargetMode="External"/><Relationship Id="rId4" Type="http://schemas.openxmlformats.org/officeDocument/2006/relationships/hyperlink" Target="http://www.parentcenterhub.org/repository/disputes-overview/#media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parentcenterhub.org/repository/iep-overview/" TargetMode="External"/><Relationship Id="rId2" Type="http://schemas.openxmlformats.org/officeDocument/2006/relationships/hyperlink" Target="http://www.parentcenterhub.org/repository/keyterms-specialed#fap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Welcome to </a:t>
            </a:r>
            <a:br>
              <a:rPr lang="en-US" dirty="0" smtClean="0"/>
            </a:br>
            <a:r>
              <a:rPr lang="en-US" dirty="0" smtClean="0"/>
              <a:t>Parent’s Rights	</a:t>
            </a:r>
            <a:endParaRPr lang="en-US" dirty="0"/>
          </a:p>
        </p:txBody>
      </p:sp>
      <p:sp>
        <p:nvSpPr>
          <p:cNvPr id="3" name="Subtitle 2"/>
          <p:cNvSpPr>
            <a:spLocks noGrp="1"/>
          </p:cNvSpPr>
          <p:nvPr>
            <p:ph type="subTitle" idx="1"/>
          </p:nvPr>
        </p:nvSpPr>
        <p:spPr/>
        <p:txBody>
          <a:bodyPr/>
          <a:lstStyle/>
          <a:p>
            <a:r>
              <a:rPr lang="en-US" dirty="0" smtClean="0"/>
              <a:t>SEPAC Meeting September 26, 2016</a:t>
            </a:r>
            <a:endParaRPr lang="en-US" dirty="0"/>
          </a:p>
        </p:txBody>
      </p:sp>
    </p:spTree>
    <p:extLst>
      <p:ext uri="{BB962C8B-B14F-4D97-AF65-F5344CB8AC3E}">
        <p14:creationId xmlns:p14="http://schemas.microsoft.com/office/powerpoint/2010/main" val="2288832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 to obtain an independent evaluation</a:t>
            </a:r>
            <a:endParaRPr lang="en-US" dirty="0"/>
          </a:p>
        </p:txBody>
      </p:sp>
      <p:sp>
        <p:nvSpPr>
          <p:cNvPr id="3" name="Content Placeholder 2"/>
          <p:cNvSpPr>
            <a:spLocks noGrp="1"/>
          </p:cNvSpPr>
          <p:nvPr>
            <p:ph idx="1"/>
          </p:nvPr>
        </p:nvSpPr>
        <p:spPr/>
        <p:txBody>
          <a:bodyPr/>
          <a:lstStyle/>
          <a:p>
            <a:r>
              <a:rPr lang="en-US" dirty="0"/>
              <a:t>If you, as a parent of a child with a disability, do not agree with the results of the individualized evaluation of your child, as conducted by the school system, you have the right to obtain what is known as an </a:t>
            </a:r>
            <a:r>
              <a:rPr lang="en-US" b="1" dirty="0"/>
              <a:t>Independent Educational </a:t>
            </a:r>
            <a:r>
              <a:rPr lang="en-US" b="1" dirty="0" smtClean="0"/>
              <a:t>Evaluation</a:t>
            </a:r>
            <a:r>
              <a:rPr lang="en-US" dirty="0" smtClean="0"/>
              <a:t>. </a:t>
            </a:r>
            <a:r>
              <a:rPr lang="en-US" dirty="0"/>
              <a:t>This means that you may ask that a professional, competent evaluator who is not employed by the school system conduct another evaluation of your child.</a:t>
            </a:r>
          </a:p>
        </p:txBody>
      </p:sp>
    </p:spTree>
    <p:extLst>
      <p:ext uri="{BB962C8B-B14F-4D97-AF65-F5344CB8AC3E}">
        <p14:creationId xmlns:p14="http://schemas.microsoft.com/office/powerpoint/2010/main" val="1302041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Right to Disagree</a:t>
            </a:r>
            <a:br>
              <a:rPr lang="en-US" dirty="0"/>
            </a:br>
            <a:endParaRPr lang="en-US" dirty="0"/>
          </a:p>
        </p:txBody>
      </p:sp>
      <p:sp>
        <p:nvSpPr>
          <p:cNvPr id="3" name="Content Placeholder 2"/>
          <p:cNvSpPr>
            <a:spLocks noGrp="1"/>
          </p:cNvSpPr>
          <p:nvPr>
            <p:ph idx="1"/>
          </p:nvPr>
        </p:nvSpPr>
        <p:spPr/>
        <p:txBody>
          <a:bodyPr/>
          <a:lstStyle/>
          <a:p>
            <a:r>
              <a:rPr lang="en-US" b="1" dirty="0"/>
              <a:t>Parents have the right to disagree with decisions that the school system makes with respect to their child with a disability.</a:t>
            </a:r>
            <a:r>
              <a:rPr lang="en-US" dirty="0"/>
              <a:t> This includes the school’s decisions about:</a:t>
            </a:r>
          </a:p>
          <a:p>
            <a:r>
              <a:rPr lang="en-US" dirty="0"/>
              <a:t>the identification of the child as a “child with a disability”;</a:t>
            </a:r>
          </a:p>
          <a:p>
            <a:r>
              <a:rPr lang="en-US" dirty="0"/>
              <a:t>the child’s evaluation;</a:t>
            </a:r>
          </a:p>
          <a:p>
            <a:r>
              <a:rPr lang="en-US" dirty="0"/>
              <a:t>the child’s educational placement; and</a:t>
            </a:r>
          </a:p>
          <a:p>
            <a:r>
              <a:rPr lang="en-US" dirty="0"/>
              <a:t>the special education and related services that the school provides to the child.</a:t>
            </a:r>
          </a:p>
          <a:p>
            <a:endParaRPr lang="en-US" dirty="0"/>
          </a:p>
        </p:txBody>
      </p:sp>
    </p:spTree>
    <p:extLst>
      <p:ext uri="{BB962C8B-B14F-4D97-AF65-F5344CB8AC3E}">
        <p14:creationId xmlns:p14="http://schemas.microsoft.com/office/powerpoint/2010/main" val="3696437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Right to Resolve </a:t>
            </a:r>
            <a:r>
              <a:rPr lang="en-US" dirty="0"/>
              <a:t>D</a:t>
            </a:r>
            <a:r>
              <a:rPr lang="en-US" smtClean="0"/>
              <a:t>isputes</a:t>
            </a:r>
            <a:endParaRPr lang="en-US" dirty="0"/>
          </a:p>
        </p:txBody>
      </p:sp>
      <p:sp>
        <p:nvSpPr>
          <p:cNvPr id="3" name="Content Placeholder 2"/>
          <p:cNvSpPr>
            <a:spLocks noGrp="1"/>
          </p:cNvSpPr>
          <p:nvPr>
            <p:ph idx="1"/>
          </p:nvPr>
        </p:nvSpPr>
        <p:spPr>
          <a:xfrm>
            <a:off x="685800" y="1837766"/>
            <a:ext cx="10394707" cy="3536820"/>
          </a:xfrm>
        </p:spPr>
        <p:txBody>
          <a:bodyPr>
            <a:normAutofit fontScale="92500" lnSpcReduction="10000"/>
          </a:bodyPr>
          <a:lstStyle/>
          <a:p>
            <a:r>
              <a:rPr lang="en-US" b="1" i="1" dirty="0"/>
              <a:t>Informal Approaches</a:t>
            </a:r>
            <a:endParaRPr lang="en-US" dirty="0"/>
          </a:p>
          <a:p>
            <a:r>
              <a:rPr lang="en-US" dirty="0">
                <a:hlinkClick r:id="rId2"/>
              </a:rPr>
              <a:t>IEP </a:t>
            </a:r>
            <a:r>
              <a:rPr lang="en-US" dirty="0" smtClean="0">
                <a:hlinkClick r:id="rId2"/>
              </a:rPr>
              <a:t>review</a:t>
            </a:r>
            <a:r>
              <a:rPr lang="en-US" dirty="0" smtClean="0"/>
              <a:t> – </a:t>
            </a:r>
            <a:r>
              <a:rPr lang="en-US" dirty="0"/>
              <a:t>In </a:t>
            </a:r>
            <a:r>
              <a:rPr lang="en-US" dirty="0" smtClean="0"/>
              <a:t>rare </a:t>
            </a:r>
            <a:r>
              <a:rPr lang="en-US" dirty="0"/>
              <a:t>cases when the family and school don’t agree, it’s important for both parties to first discuss their concerns and try to reach a </a:t>
            </a:r>
            <a:r>
              <a:rPr lang="en-US" dirty="0" smtClean="0"/>
              <a:t>compromise. </a:t>
            </a:r>
          </a:p>
          <a:p>
            <a:r>
              <a:rPr lang="en-US" dirty="0" smtClean="0">
                <a:hlinkClick r:id="rId3"/>
              </a:rPr>
              <a:t>Problem Solving</a:t>
            </a:r>
            <a:r>
              <a:rPr lang="en-US" dirty="0" smtClean="0"/>
              <a:t>- An internal team is put together to problem solve any situation.</a:t>
            </a:r>
          </a:p>
          <a:p>
            <a:r>
              <a:rPr lang="en-US" dirty="0" smtClean="0">
                <a:hlinkClick r:id="rId3"/>
              </a:rPr>
              <a:t>Facilitated IEP meeting</a:t>
            </a:r>
            <a:r>
              <a:rPr lang="en-US" dirty="0" smtClean="0"/>
              <a:t> – using an impartial facilitator.</a:t>
            </a:r>
          </a:p>
          <a:p>
            <a:pPr marL="0" indent="0">
              <a:buNone/>
            </a:pPr>
            <a:r>
              <a:rPr lang="en-US" dirty="0"/>
              <a:t>	</a:t>
            </a:r>
            <a:r>
              <a:rPr lang="en-US" dirty="0" smtClean="0"/>
              <a:t>If these don’t work, there are other steps…</a:t>
            </a:r>
            <a:endParaRPr lang="en-US" dirty="0"/>
          </a:p>
          <a:p>
            <a:r>
              <a:rPr lang="en-US" b="1" i="1" dirty="0"/>
              <a:t>Formal Approaches</a:t>
            </a:r>
            <a:endParaRPr lang="en-US" dirty="0"/>
          </a:p>
          <a:p>
            <a:r>
              <a:rPr lang="en-US" dirty="0">
                <a:hlinkClick r:id="rId4"/>
              </a:rPr>
              <a:t>Mediation</a:t>
            </a:r>
            <a:endParaRPr lang="en-US" dirty="0"/>
          </a:p>
          <a:p>
            <a:r>
              <a:rPr lang="en-US" dirty="0">
                <a:hlinkClick r:id="rId5"/>
              </a:rPr>
              <a:t>Filing a state complaint</a:t>
            </a:r>
            <a:endParaRPr lang="en-US" dirty="0"/>
          </a:p>
          <a:p>
            <a:r>
              <a:rPr lang="en-US" dirty="0">
                <a:hlinkClick r:id="rId6"/>
              </a:rPr>
              <a:t>Due process</a:t>
            </a:r>
            <a:endParaRPr lang="en-US" dirty="0"/>
          </a:p>
          <a:p>
            <a:endParaRPr lang="en-US" dirty="0"/>
          </a:p>
        </p:txBody>
      </p:sp>
    </p:spTree>
    <p:extLst>
      <p:ext uri="{BB962C8B-B14F-4D97-AF65-F5344CB8AC3E}">
        <p14:creationId xmlns:p14="http://schemas.microsoft.com/office/powerpoint/2010/main" val="9027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can parents and schools resolve disputes?	</a:t>
            </a:r>
          </a:p>
        </p:txBody>
      </p:sp>
      <p:sp>
        <p:nvSpPr>
          <p:cNvPr id="3" name="Content Placeholder 2"/>
          <p:cNvSpPr>
            <a:spLocks noGrp="1"/>
          </p:cNvSpPr>
          <p:nvPr>
            <p:ph idx="1"/>
          </p:nvPr>
        </p:nvSpPr>
        <p:spPr/>
        <p:txBody>
          <a:bodyPr>
            <a:normAutofit/>
          </a:bodyPr>
          <a:lstStyle/>
          <a:p>
            <a:r>
              <a:rPr lang="en-US" dirty="0" smtClean="0"/>
              <a:t>The </a:t>
            </a:r>
            <a:r>
              <a:rPr lang="en-US" dirty="0"/>
              <a:t>Bureau of Special Education Appeals ("BSEA") conducts mediations, advisory opinions and hearings to resolve disputes among parents, school districts, private schools and state agencies concerning eligibility, evaluation, placement, individualized education programs (IEPs), special education services and procedural protections for students with disabilities</a:t>
            </a:r>
            <a:r>
              <a:rPr lang="en-US" dirty="0" smtClean="0"/>
              <a:t>.</a:t>
            </a:r>
          </a:p>
          <a:p>
            <a:r>
              <a:rPr lang="en-US" dirty="0"/>
              <a:t>Main Telephone Number:  </a:t>
            </a:r>
            <a:br>
              <a:rPr lang="en-US" dirty="0"/>
            </a:br>
            <a:r>
              <a:rPr lang="en-US" dirty="0"/>
              <a:t>(617) </a:t>
            </a:r>
            <a:r>
              <a:rPr lang="en-US" dirty="0" smtClean="0"/>
              <a:t>626-7250</a:t>
            </a:r>
          </a:p>
          <a:p>
            <a:r>
              <a:rPr lang="en-US" dirty="0"/>
              <a:t>One Congress Street, 11th Floor</a:t>
            </a:r>
            <a:br>
              <a:rPr lang="en-US" dirty="0"/>
            </a:br>
            <a:r>
              <a:rPr lang="en-US" dirty="0"/>
              <a:t>Boston, MA 02114 </a:t>
            </a:r>
          </a:p>
        </p:txBody>
      </p:sp>
    </p:spTree>
    <p:extLst>
      <p:ext uri="{BB962C8B-B14F-4D97-AF65-F5344CB8AC3E}">
        <p14:creationId xmlns:p14="http://schemas.microsoft.com/office/powerpoint/2010/main" val="3653758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eligibility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47352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87805" y="20490"/>
            <a:ext cx="5882198" cy="6603334"/>
          </a:xfrm>
        </p:spPr>
      </p:pic>
    </p:spTree>
    <p:extLst>
      <p:ext uri="{BB962C8B-B14F-4D97-AF65-F5344CB8AC3E}">
        <p14:creationId xmlns:p14="http://schemas.microsoft.com/office/powerpoint/2010/main" val="1001897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and procedures	</a:t>
            </a:r>
            <a:endParaRPr lang="en-US" dirty="0"/>
          </a:p>
        </p:txBody>
      </p:sp>
      <p:sp>
        <p:nvSpPr>
          <p:cNvPr id="3" name="Content Placeholder 2"/>
          <p:cNvSpPr>
            <a:spLocks noGrp="1"/>
          </p:cNvSpPr>
          <p:nvPr>
            <p:ph idx="1"/>
          </p:nvPr>
        </p:nvSpPr>
        <p:spPr>
          <a:xfrm>
            <a:off x="838200" y="1889125"/>
            <a:ext cx="10515600" cy="4351338"/>
          </a:xfrm>
        </p:spPr>
        <p:txBody>
          <a:bodyPr/>
          <a:lstStyle/>
          <a:p>
            <a:r>
              <a:rPr lang="en-US" dirty="0" smtClean="0"/>
              <a:t>Report concerns about Effective educational progress  to teacher first.</a:t>
            </a:r>
          </a:p>
          <a:p>
            <a:r>
              <a:rPr lang="en-US" dirty="0" smtClean="0"/>
              <a:t>If concerns persist, parent completes a referral from the Office of Student Services (</a:t>
            </a:r>
            <a:r>
              <a:rPr lang="en-US" dirty="0" err="1" smtClean="0"/>
              <a:t>o.S.s</a:t>
            </a:r>
            <a:r>
              <a:rPr lang="en-US" dirty="0" smtClean="0"/>
              <a:t>.) </a:t>
            </a:r>
          </a:p>
          <a:p>
            <a:r>
              <a:rPr lang="en-US" dirty="0" smtClean="0"/>
              <a:t>Upon receiving the completed referral the school district sends out a consent to test form in the area of suspected disability within 5 school days.</a:t>
            </a:r>
          </a:p>
          <a:p>
            <a:r>
              <a:rPr lang="en-US" dirty="0" smtClean="0"/>
              <a:t>The district has 30 school days to conduct the evaluation and 45 school days to hold an eligibility meeting. </a:t>
            </a:r>
          </a:p>
          <a:p>
            <a:r>
              <a:rPr lang="en-US" dirty="0" smtClean="0"/>
              <a:t>Parents have the right to request copies of the assessment results 2 days prior to the meeting.</a:t>
            </a:r>
          </a:p>
          <a:p>
            <a:endParaRPr lang="en-US" dirty="0" smtClean="0"/>
          </a:p>
          <a:p>
            <a:endParaRPr lang="en-US" dirty="0" smtClean="0"/>
          </a:p>
        </p:txBody>
      </p:sp>
    </p:spTree>
    <p:extLst>
      <p:ext uri="{BB962C8B-B14F-4D97-AF65-F5344CB8AC3E}">
        <p14:creationId xmlns:p14="http://schemas.microsoft.com/office/powerpoint/2010/main" val="1428963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809396"/>
            <a:ext cx="10394707" cy="3311189"/>
          </a:xfrm>
        </p:spPr>
        <p:txBody>
          <a:bodyPr/>
          <a:lstStyle/>
          <a:p>
            <a:r>
              <a:rPr lang="en-US" dirty="0" smtClean="0"/>
              <a:t>The eligibility determination meeting includes determining effective progress in area(s) of suspected disability, reviews evaluation results and decides whether or not the student is eligible to receive specialized services.  </a:t>
            </a:r>
            <a:endParaRPr lang="en-US" dirty="0"/>
          </a:p>
          <a:p>
            <a:r>
              <a:rPr lang="en-US" dirty="0" smtClean="0"/>
              <a:t>If determined eligible, an Individualized Education Program will be developed and sent for parent/caregiver to review, sign and return.</a:t>
            </a:r>
          </a:p>
          <a:p>
            <a:r>
              <a:rPr lang="en-US" dirty="0" smtClean="0"/>
              <a:t>An IEP can be accepted in full or parts only.  The team can reconvene to discuss the program or portions of the program that are not acceptable to the parent.</a:t>
            </a:r>
          </a:p>
          <a:p>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35693964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ferpa</a:t>
            </a:r>
            <a:endParaRPr lang="en-US" dirty="0"/>
          </a:p>
        </p:txBody>
      </p:sp>
      <p:sp>
        <p:nvSpPr>
          <p:cNvPr id="3" name="Content Placeholder 2"/>
          <p:cNvSpPr>
            <a:spLocks noGrp="1"/>
          </p:cNvSpPr>
          <p:nvPr>
            <p:ph idx="1"/>
          </p:nvPr>
        </p:nvSpPr>
        <p:spPr/>
        <p:txBody>
          <a:bodyPr/>
          <a:lstStyle/>
          <a:p>
            <a:r>
              <a:rPr lang="en-US" dirty="0" smtClean="0"/>
              <a:t>FERPA is the Family Educational Rights and Privacy Act (sometimes referred to as the Buckley Amendment). MA regulations are consistent with FERPA.</a:t>
            </a:r>
          </a:p>
          <a:p>
            <a:r>
              <a:rPr lang="en-US" dirty="0" smtClean="0"/>
              <a:t>It applies to schools that receive federal education funds</a:t>
            </a:r>
          </a:p>
          <a:p>
            <a:r>
              <a:rPr lang="en-US" dirty="0" smtClean="0"/>
              <a:t>FERPA requires schools to protect the privacy of student records and gives parents and students rights to inspect and review records.</a:t>
            </a:r>
          </a:p>
        </p:txBody>
      </p:sp>
    </p:spTree>
    <p:extLst>
      <p:ext uri="{BB962C8B-B14F-4D97-AF65-F5344CB8AC3E}">
        <p14:creationId xmlns:p14="http://schemas.microsoft.com/office/powerpoint/2010/main" val="3503510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Discipline and students with disabilities?	</a:t>
            </a:r>
            <a:endParaRPr lang="en-US" dirty="0"/>
          </a:p>
        </p:txBody>
      </p:sp>
      <p:sp>
        <p:nvSpPr>
          <p:cNvPr id="3" name="Content Placeholder 2"/>
          <p:cNvSpPr>
            <a:spLocks noGrp="1"/>
          </p:cNvSpPr>
          <p:nvPr>
            <p:ph idx="1"/>
          </p:nvPr>
        </p:nvSpPr>
        <p:spPr/>
        <p:txBody>
          <a:bodyPr/>
          <a:lstStyle/>
          <a:p>
            <a:r>
              <a:rPr lang="en-US" dirty="0" smtClean="0"/>
              <a:t>Manifestation </a:t>
            </a:r>
            <a:r>
              <a:rPr lang="en-US" dirty="0"/>
              <a:t>determination - process to determine if a student’s behavior problem was </a:t>
            </a:r>
            <a:r>
              <a:rPr lang="en-US" dirty="0" smtClean="0"/>
              <a:t>or was </a:t>
            </a:r>
            <a:r>
              <a:rPr lang="en-US" dirty="0"/>
              <a:t>not a manifestation of the student’s disability</a:t>
            </a:r>
            <a:r>
              <a:rPr lang="en-US" dirty="0" smtClean="0"/>
              <a:t>.</a:t>
            </a:r>
          </a:p>
          <a:p>
            <a:r>
              <a:rPr lang="en-US" dirty="0" smtClean="0"/>
              <a:t>Tutoring starts immediately.</a:t>
            </a:r>
          </a:p>
          <a:p>
            <a:endParaRPr lang="en-US" dirty="0" smtClean="0"/>
          </a:p>
          <a:p>
            <a:endParaRPr lang="en-US" dirty="0" smtClean="0"/>
          </a:p>
          <a:p>
            <a:endParaRPr lang="en-US" dirty="0"/>
          </a:p>
        </p:txBody>
      </p:sp>
    </p:spTree>
    <p:extLst>
      <p:ext uri="{BB962C8B-B14F-4D97-AF65-F5344CB8AC3E}">
        <p14:creationId xmlns:p14="http://schemas.microsoft.com/office/powerpoint/2010/main" val="641171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 glance rights…</a:t>
            </a:r>
            <a:br>
              <a:rPr lang="en-US" dirty="0" smtClean="0"/>
            </a:br>
            <a:r>
              <a:rPr lang="en-US" dirty="0"/>
              <a:t/>
            </a:r>
            <a:br>
              <a:rPr lang="en-US" dirty="0"/>
            </a:br>
            <a:r>
              <a:rPr lang="en-US" dirty="0" smtClean="0"/>
              <a:t/>
            </a:r>
            <a:br>
              <a:rPr lang="en-US" dirty="0" smtClean="0"/>
            </a:br>
            <a:endParaRPr lang="en-US" dirty="0"/>
          </a:p>
        </p:txBody>
      </p:sp>
      <p:sp>
        <p:nvSpPr>
          <p:cNvPr id="3" name="Text Placeholder 2"/>
          <p:cNvSpPr>
            <a:spLocks noGrp="1"/>
          </p:cNvSpPr>
          <p:nvPr>
            <p:ph type="body" idx="1"/>
          </p:nvPr>
        </p:nvSpPr>
        <p:spPr>
          <a:xfrm>
            <a:off x="677335" y="3880624"/>
            <a:ext cx="8596668" cy="1507224"/>
          </a:xfrm>
        </p:spPr>
        <p:txBody>
          <a:bodyPr>
            <a:normAutofit/>
          </a:bodyPr>
          <a:lstStyle/>
          <a:p>
            <a:r>
              <a:rPr lang="en-US" dirty="0"/>
              <a:t>p</a:t>
            </a:r>
            <a:r>
              <a:rPr lang="en-US" dirty="0" smtClean="0"/>
              <a:t>rocedural safeguards		records	participation 	 	evaluation 		prior written notice 		consent			ability to disagree						resolve disputes</a:t>
            </a:r>
            <a:endParaRPr lang="en-US" dirty="0"/>
          </a:p>
        </p:txBody>
      </p:sp>
    </p:spTree>
    <p:extLst>
      <p:ext uri="{BB962C8B-B14F-4D97-AF65-F5344CB8AC3E}">
        <p14:creationId xmlns:p14="http://schemas.microsoft.com/office/powerpoint/2010/main" val="421785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take a minute to review acronyms</a:t>
            </a:r>
            <a:endParaRPr lang="en-US" dirty="0"/>
          </a:p>
        </p:txBody>
      </p:sp>
      <p:sp>
        <p:nvSpPr>
          <p:cNvPr id="3" name="Content Placeholder 2"/>
          <p:cNvSpPr>
            <a:spLocks noGrp="1"/>
          </p:cNvSpPr>
          <p:nvPr>
            <p:ph idx="1"/>
          </p:nvPr>
        </p:nvSpPr>
        <p:spPr/>
        <p:txBody>
          <a:bodyPr>
            <a:normAutofit/>
          </a:bodyPr>
          <a:lstStyle/>
          <a:p>
            <a:r>
              <a:rPr lang="en-US" dirty="0" smtClean="0"/>
              <a:t>ESE – Elementary and Secondary Education</a:t>
            </a:r>
          </a:p>
          <a:p>
            <a:r>
              <a:rPr lang="en-US" dirty="0" smtClean="0"/>
              <a:t>BSEA – Bureau of Special Education Appeals</a:t>
            </a:r>
          </a:p>
          <a:p>
            <a:r>
              <a:rPr lang="en-US" dirty="0" smtClean="0"/>
              <a:t>FAPE – Free Appropriate Public Education</a:t>
            </a:r>
          </a:p>
          <a:p>
            <a:r>
              <a:rPr lang="en-US" dirty="0" smtClean="0"/>
              <a:t>FBA – Functional Behavioral Assessment</a:t>
            </a:r>
          </a:p>
          <a:p>
            <a:r>
              <a:rPr lang="en-US" dirty="0" smtClean="0"/>
              <a:t>IDEA – Individuals with Disabilities Education Act</a:t>
            </a:r>
          </a:p>
          <a:p>
            <a:r>
              <a:rPr lang="en-US" dirty="0" smtClean="0"/>
              <a:t>IEP –Individualized Education Program</a:t>
            </a:r>
          </a:p>
          <a:p>
            <a:r>
              <a:rPr lang="en-US" dirty="0" smtClean="0"/>
              <a:t>BIP – Behavior Intervention Plan</a:t>
            </a:r>
          </a:p>
          <a:p>
            <a:r>
              <a:rPr lang="en-US" dirty="0" smtClean="0"/>
              <a:t>LRE – Least Restrictive Environment</a:t>
            </a:r>
            <a:endParaRPr lang="en-US" dirty="0"/>
          </a:p>
        </p:txBody>
      </p:sp>
    </p:spTree>
    <p:extLst>
      <p:ext uri="{BB962C8B-B14F-4D97-AF65-F5344CB8AC3E}">
        <p14:creationId xmlns:p14="http://schemas.microsoft.com/office/powerpoint/2010/main" val="62187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What is the purpose of the procedural safeguards notice?</a:t>
            </a:r>
            <a:br>
              <a:rPr lang="en-US" b="1" dirty="0"/>
            </a:b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t>The </a:t>
            </a:r>
            <a:r>
              <a:rPr lang="en-US" dirty="0"/>
              <a:t>purpose of the procedural safeguards notice is simple: to inform parents completely about the procedural safeguards available under IDEA. These represent their rights as parents and the protections they have—and their child as well—under the law and its implementing regulations.</a:t>
            </a:r>
          </a:p>
          <a:p>
            <a:endParaRPr lang="en-US" dirty="0"/>
          </a:p>
        </p:txBody>
      </p:sp>
    </p:spTree>
    <p:extLst>
      <p:ext uri="{BB962C8B-B14F-4D97-AF65-F5344CB8AC3E}">
        <p14:creationId xmlns:p14="http://schemas.microsoft.com/office/powerpoint/2010/main" val="2201560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Participate in Meetings</a:t>
            </a:r>
            <a:endParaRPr lang="en-US" dirty="0"/>
          </a:p>
        </p:txBody>
      </p:sp>
      <p:sp>
        <p:nvSpPr>
          <p:cNvPr id="3" name="Content Placeholder 2"/>
          <p:cNvSpPr>
            <a:spLocks noGrp="1"/>
          </p:cNvSpPr>
          <p:nvPr>
            <p:ph idx="1"/>
          </p:nvPr>
        </p:nvSpPr>
        <p:spPr/>
        <p:txBody>
          <a:bodyPr>
            <a:normAutofit/>
          </a:bodyPr>
          <a:lstStyle/>
          <a:p>
            <a:r>
              <a:rPr lang="en-US" dirty="0"/>
              <a:t>Parents have the right to participate in meetings with respect to the:</a:t>
            </a:r>
          </a:p>
          <a:p>
            <a:r>
              <a:rPr lang="en-US" dirty="0"/>
              <a:t>their child’s identification,</a:t>
            </a:r>
          </a:p>
          <a:p>
            <a:r>
              <a:rPr lang="en-US" dirty="0"/>
              <a:t>their child’s evaluation,</a:t>
            </a:r>
          </a:p>
          <a:p>
            <a:r>
              <a:rPr lang="en-US" dirty="0"/>
              <a:t>their child’s educational placement, and</a:t>
            </a:r>
          </a:p>
          <a:p>
            <a:r>
              <a:rPr lang="en-US" dirty="0"/>
              <a:t>provision of </a:t>
            </a:r>
            <a:r>
              <a:rPr lang="en-US" dirty="0">
                <a:hlinkClick r:id="rId2"/>
              </a:rPr>
              <a:t>FAPE</a:t>
            </a:r>
            <a:r>
              <a:rPr lang="en-US" dirty="0"/>
              <a:t> (free appropriate public education) to their child.</a:t>
            </a:r>
          </a:p>
          <a:p>
            <a:r>
              <a:rPr lang="en-US" dirty="0"/>
              <a:t>This includes the right to participate in meetings to develop, review, or revise their </a:t>
            </a:r>
            <a:r>
              <a:rPr lang="en-US" dirty="0" err="1"/>
              <a:t>child’s</a:t>
            </a:r>
            <a:r>
              <a:rPr lang="en-US" dirty="0" err="1">
                <a:hlinkClick r:id="rId3"/>
              </a:rPr>
              <a:t>individualized</a:t>
            </a:r>
            <a:r>
              <a:rPr lang="en-US" dirty="0">
                <a:hlinkClick r:id="rId3"/>
              </a:rPr>
              <a:t> education program</a:t>
            </a:r>
            <a:r>
              <a:rPr lang="en-US" dirty="0"/>
              <a:t> (IEP</a:t>
            </a:r>
            <a:r>
              <a:rPr lang="en-US" dirty="0" smtClean="0"/>
              <a:t>). </a:t>
            </a:r>
          </a:p>
          <a:p>
            <a:pPr lvl="4"/>
            <a:r>
              <a:rPr lang="en-US" dirty="0" smtClean="0"/>
              <a:t>Let’s talk </a:t>
            </a:r>
            <a:r>
              <a:rPr lang="en-US" dirty="0" err="1" smtClean="0"/>
              <a:t>fape</a:t>
            </a:r>
            <a:r>
              <a:rPr lang="en-US" dirty="0" smtClean="0"/>
              <a:t>…</a:t>
            </a:r>
            <a:endParaRPr lang="en-US" dirty="0"/>
          </a:p>
          <a:p>
            <a:endParaRPr lang="en-US" dirty="0"/>
          </a:p>
        </p:txBody>
      </p:sp>
    </p:spTree>
    <p:extLst>
      <p:ext uri="{BB962C8B-B14F-4D97-AF65-F5344CB8AC3E}">
        <p14:creationId xmlns:p14="http://schemas.microsoft.com/office/powerpoint/2010/main" val="801760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FAPE</a:t>
            </a:r>
            <a:endParaRPr lang="en-US" sz="9600" dirty="0"/>
          </a:p>
        </p:txBody>
      </p:sp>
      <p:sp>
        <p:nvSpPr>
          <p:cNvPr id="3" name="Content Placeholder 2"/>
          <p:cNvSpPr>
            <a:spLocks noGrp="1"/>
          </p:cNvSpPr>
          <p:nvPr>
            <p:ph idx="1"/>
          </p:nvPr>
        </p:nvSpPr>
        <p:spPr/>
        <p:txBody>
          <a:bodyPr/>
          <a:lstStyle/>
          <a:p>
            <a:r>
              <a:rPr lang="en-US" dirty="0" smtClean="0"/>
              <a:t>Free Appropriate Public Education</a:t>
            </a:r>
          </a:p>
          <a:p>
            <a:r>
              <a:rPr lang="en-US" dirty="0" smtClean="0"/>
              <a:t>Created by the IDEA</a:t>
            </a:r>
          </a:p>
          <a:p>
            <a:r>
              <a:rPr lang="en-US" dirty="0" smtClean="0"/>
              <a:t>Created In partnership with you</a:t>
            </a:r>
          </a:p>
          <a:p>
            <a:r>
              <a:rPr lang="en-US" dirty="0" smtClean="0"/>
              <a:t>Schools must provide access to general education and specialized services needed</a:t>
            </a:r>
          </a:p>
          <a:p>
            <a:endParaRPr lang="en-US" dirty="0" smtClean="0"/>
          </a:p>
          <a:p>
            <a:endParaRPr lang="en-US" dirty="0"/>
          </a:p>
        </p:txBody>
      </p:sp>
    </p:spTree>
    <p:extLst>
      <p:ext uri="{BB962C8B-B14F-4D97-AF65-F5344CB8AC3E}">
        <p14:creationId xmlns:p14="http://schemas.microsoft.com/office/powerpoint/2010/main" val="3266196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Rights to see Records - When Can you See your Student’s Record?</a:t>
            </a:r>
            <a:endParaRPr lang="en-US" dirty="0"/>
          </a:p>
        </p:txBody>
      </p:sp>
      <p:sp>
        <p:nvSpPr>
          <p:cNvPr id="3" name="Content Placeholder 2"/>
          <p:cNvSpPr>
            <a:spLocks noGrp="1"/>
          </p:cNvSpPr>
          <p:nvPr>
            <p:ph idx="1"/>
          </p:nvPr>
        </p:nvSpPr>
        <p:spPr/>
        <p:txBody>
          <a:bodyPr/>
          <a:lstStyle/>
          <a:p>
            <a:r>
              <a:rPr lang="en-US" dirty="0" smtClean="0"/>
              <a:t>You can request at any time and the school must allow that within 10 days.</a:t>
            </a:r>
          </a:p>
          <a:p>
            <a:r>
              <a:rPr lang="en-US" dirty="0" smtClean="0"/>
              <a:t>Students over the age of 14 can ask to see their record as well.</a:t>
            </a:r>
          </a:p>
          <a:p>
            <a:r>
              <a:rPr lang="en-US" dirty="0" smtClean="0"/>
              <a:t>The school is under an obligation to keep these confidential.</a:t>
            </a:r>
            <a:endParaRPr lang="en-US" dirty="0"/>
          </a:p>
        </p:txBody>
      </p:sp>
    </p:spTree>
    <p:extLst>
      <p:ext uri="{BB962C8B-B14F-4D97-AF65-F5344CB8AC3E}">
        <p14:creationId xmlns:p14="http://schemas.microsoft.com/office/powerpoint/2010/main" val="401593445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Right to Receive Prior Written Notice</a:t>
            </a:r>
            <a:br>
              <a:rPr lang="en-US" dirty="0"/>
            </a:br>
            <a:endParaRPr lang="en-US" dirty="0"/>
          </a:p>
        </p:txBody>
      </p:sp>
      <p:sp>
        <p:nvSpPr>
          <p:cNvPr id="3" name="Content Placeholder 2"/>
          <p:cNvSpPr>
            <a:spLocks noGrp="1"/>
          </p:cNvSpPr>
          <p:nvPr>
            <p:ph idx="1"/>
          </p:nvPr>
        </p:nvSpPr>
        <p:spPr/>
        <p:txBody>
          <a:bodyPr/>
          <a:lstStyle/>
          <a:p>
            <a:r>
              <a:rPr lang="en-US" dirty="0"/>
              <a:t>Parental rights under IDEA include the right to receive prior written notice from the school each time that the school proposes to take (or refuses to take) certain actions with respect to your child. </a:t>
            </a:r>
          </a:p>
        </p:txBody>
      </p:sp>
    </p:spTree>
    <p:extLst>
      <p:ext uri="{BB962C8B-B14F-4D97-AF65-F5344CB8AC3E}">
        <p14:creationId xmlns:p14="http://schemas.microsoft.com/office/powerpoint/2010/main" val="1960669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 to </a:t>
            </a:r>
            <a:r>
              <a:rPr lang="en-US" dirty="0"/>
              <a:t>Parental Consent</a:t>
            </a:r>
            <a:br>
              <a:rPr lang="en-US" dirty="0"/>
            </a:br>
            <a:endParaRPr lang="en-US" dirty="0"/>
          </a:p>
        </p:txBody>
      </p:sp>
      <p:sp>
        <p:nvSpPr>
          <p:cNvPr id="3" name="Content Placeholder 2"/>
          <p:cNvSpPr>
            <a:spLocks noGrp="1"/>
          </p:cNvSpPr>
          <p:nvPr>
            <p:ph idx="1"/>
          </p:nvPr>
        </p:nvSpPr>
        <p:spPr/>
        <p:txBody>
          <a:bodyPr/>
          <a:lstStyle/>
          <a:p>
            <a:r>
              <a:rPr lang="en-US" dirty="0"/>
              <a:t>When the term </a:t>
            </a:r>
            <a:r>
              <a:rPr lang="en-US" i="1" dirty="0"/>
              <a:t>consent </a:t>
            </a:r>
            <a:r>
              <a:rPr lang="en-US" dirty="0"/>
              <a:t>is used in IDEA, or the term </a:t>
            </a:r>
            <a:r>
              <a:rPr lang="en-US" i="1" dirty="0"/>
              <a:t>parental consent</a:t>
            </a:r>
            <a:r>
              <a:rPr lang="en-US" dirty="0"/>
              <a:t>, it has the same meaning as the term </a:t>
            </a:r>
            <a:r>
              <a:rPr lang="en-US" b="1" i="1" dirty="0"/>
              <a:t>informed written consent</a:t>
            </a:r>
            <a:r>
              <a:rPr lang="en-US" dirty="0"/>
              <a:t>. It means that the parent has been fully informed regarding the action of the school system for which parental consent is being requested. </a:t>
            </a:r>
          </a:p>
        </p:txBody>
      </p:sp>
    </p:spTree>
    <p:extLst>
      <p:ext uri="{BB962C8B-B14F-4D97-AF65-F5344CB8AC3E}">
        <p14:creationId xmlns:p14="http://schemas.microsoft.com/office/powerpoint/2010/main" val="2492709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331</TotalTime>
  <Words>740</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Welcome to  Parent’s Rights </vt:lpstr>
      <vt:lpstr>At a glance rights…   </vt:lpstr>
      <vt:lpstr>Let’s take a minute to review acronyms</vt:lpstr>
      <vt:lpstr> What is the purpose of the procedural safeguards notice? </vt:lpstr>
      <vt:lpstr>Right to Participate in Meetings</vt:lpstr>
      <vt:lpstr>FAPE</vt:lpstr>
      <vt:lpstr>Rights to see Records - When Can you See your Student’s Record?</vt:lpstr>
      <vt:lpstr>Right to Receive Prior Written Notice </vt:lpstr>
      <vt:lpstr>Right to Parental Consent </vt:lpstr>
      <vt:lpstr>Right to obtain an independent evaluation</vt:lpstr>
      <vt:lpstr>The Right to Disagree </vt:lpstr>
      <vt:lpstr>Right to Resolve Disputes</vt:lpstr>
      <vt:lpstr>How can parents and schools resolve disputes? </vt:lpstr>
      <vt:lpstr>Determining eligibility </vt:lpstr>
      <vt:lpstr>PowerPoint Presentation</vt:lpstr>
      <vt:lpstr>Timelines and procedures </vt:lpstr>
      <vt:lpstr>PowerPoint Presentation</vt:lpstr>
      <vt:lpstr>ferpa</vt:lpstr>
      <vt:lpstr>Discipline and students with disabilities?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Rights</dc:title>
  <dc:creator>Andrew  Rapport</dc:creator>
  <cp:lastModifiedBy>Karen  Frighetto</cp:lastModifiedBy>
  <cp:revision>26</cp:revision>
  <dcterms:created xsi:type="dcterms:W3CDTF">2014-09-29T13:23:51Z</dcterms:created>
  <dcterms:modified xsi:type="dcterms:W3CDTF">2016-10-07T14:15:33Z</dcterms:modified>
</cp:coreProperties>
</file>